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E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2048" y="-5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39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27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9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18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12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9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24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5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1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8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5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2224437" y="292119"/>
            <a:ext cx="2281628" cy="720066"/>
          </a:xfrm>
          <a:prstGeom prst="roundRect">
            <a:avLst>
              <a:gd name="adj" fmla="val 8828"/>
            </a:avLst>
          </a:prstGeom>
          <a:solidFill>
            <a:srgbClr val="D9D9D9"/>
          </a:solidFill>
          <a:ln>
            <a:solidFill>
              <a:srgbClr val="7F7F7F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4F81BD"/>
                </a:solidFill>
                <a:latin typeface="Segoe Light"/>
                <a:cs typeface="Segoe Light"/>
              </a:rPr>
              <a:t>WAN</a:t>
            </a:r>
            <a:endParaRPr lang="en-US" sz="1400" dirty="0">
              <a:solidFill>
                <a:srgbClr val="4F81BD"/>
              </a:solidFill>
              <a:latin typeface="Segoe Light"/>
              <a:cs typeface="Segoe Light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989246" y="292119"/>
            <a:ext cx="1651772" cy="720066"/>
          </a:xfrm>
          <a:prstGeom prst="roundRect">
            <a:avLst>
              <a:gd name="adj" fmla="val 8828"/>
            </a:avLst>
          </a:prstGeom>
          <a:solidFill>
            <a:srgbClr val="D9D9D9"/>
          </a:solidFill>
          <a:ln>
            <a:solidFill>
              <a:srgbClr val="7F7F7F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4F81BD"/>
                </a:solidFill>
                <a:latin typeface="Segoe Light"/>
                <a:cs typeface="Segoe Light"/>
              </a:rPr>
              <a:t>Data Center</a:t>
            </a:r>
            <a:endParaRPr lang="en-US" sz="1400" dirty="0">
              <a:solidFill>
                <a:srgbClr val="4F81BD"/>
              </a:solidFill>
              <a:latin typeface="Segoe Light"/>
              <a:cs typeface="Segoe Ligh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86375" y="460966"/>
            <a:ext cx="438062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506065" y="460966"/>
            <a:ext cx="483181" cy="0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89331" y="292119"/>
            <a:ext cx="997044" cy="720066"/>
          </a:xfrm>
          <a:prstGeom prst="roundRect">
            <a:avLst>
              <a:gd name="adj" fmla="val 8828"/>
            </a:avLst>
          </a:prstGeom>
          <a:solidFill>
            <a:schemeClr val="bg1">
              <a:lumMod val="8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1"/>
                </a:solidFill>
                <a:latin typeface="Segoe Light"/>
                <a:cs typeface="Segoe Light"/>
              </a:rPr>
              <a:t>User</a:t>
            </a:r>
            <a:endParaRPr lang="en-US" sz="1400" dirty="0">
              <a:solidFill>
                <a:schemeClr val="accent1"/>
              </a:solidFill>
              <a:latin typeface="Segoe Light"/>
              <a:cs typeface="Segoe Light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224437" y="460966"/>
            <a:ext cx="2281628" cy="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4506065" y="838899"/>
            <a:ext cx="479374" cy="1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1782567" y="838899"/>
            <a:ext cx="441870" cy="1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2224438" y="838900"/>
            <a:ext cx="2281627" cy="1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 rot="16200000">
            <a:off x="3263241" y="145355"/>
            <a:ext cx="204020" cy="2281628"/>
          </a:xfrm>
          <a:prstGeom prst="leftBrace">
            <a:avLst>
              <a:gd name="adj1" fmla="val 59800"/>
              <a:gd name="adj2" fmla="val 50312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64" name="Left Brace 63"/>
          <p:cNvSpPr/>
          <p:nvPr/>
        </p:nvSpPr>
        <p:spPr>
          <a:xfrm rot="16200000">
            <a:off x="5725624" y="472784"/>
            <a:ext cx="204019" cy="1626769"/>
          </a:xfrm>
          <a:prstGeom prst="leftBrace">
            <a:avLst>
              <a:gd name="adj1" fmla="val 62252"/>
              <a:gd name="adj2" fmla="val 50000"/>
            </a:avLst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773026" y="1403102"/>
            <a:ext cx="1230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Fraction in WAN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280490" y="1433692"/>
            <a:ext cx="1095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Fraction in DC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cxnSp>
        <p:nvCxnSpPr>
          <p:cNvPr id="69" name="Elbow Connector 68"/>
          <p:cNvCxnSpPr/>
          <p:nvPr/>
        </p:nvCxnSpPr>
        <p:spPr>
          <a:xfrm>
            <a:off x="4985438" y="460966"/>
            <a:ext cx="1430952" cy="377933"/>
          </a:xfrm>
          <a:prstGeom prst="bentConnector3">
            <a:avLst>
              <a:gd name="adj1" fmla="val 101144"/>
            </a:avLst>
          </a:prstGeom>
          <a:ln>
            <a:solidFill>
              <a:srgbClr val="7F7F7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4985438" y="838901"/>
            <a:ext cx="1430952" cy="0"/>
          </a:xfrm>
          <a:prstGeom prst="straightConnector1">
            <a:avLst/>
          </a:prstGeom>
          <a:ln>
            <a:solidFill>
              <a:srgbClr val="7F7F7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149" y="1974452"/>
            <a:ext cx="1102504" cy="147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0087" y="3361960"/>
            <a:ext cx="960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eNode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-B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sp>
        <p:nvSpPr>
          <p:cNvPr id="6" name="Lightning Bolt 5"/>
          <p:cNvSpPr/>
          <p:nvPr/>
        </p:nvSpPr>
        <p:spPr>
          <a:xfrm flipV="1">
            <a:off x="2649778" y="2700271"/>
            <a:ext cx="768357" cy="600133"/>
          </a:xfrm>
          <a:prstGeom prst="lightningBol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9606" t="11618" r="19928" b="2762"/>
          <a:stretch/>
        </p:blipFill>
        <p:spPr>
          <a:xfrm>
            <a:off x="2037817" y="2884618"/>
            <a:ext cx="509434" cy="7851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859" y="2479228"/>
            <a:ext cx="672848" cy="44208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505" y="2479228"/>
            <a:ext cx="672848" cy="4333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57" y="3309104"/>
            <a:ext cx="672848" cy="442088"/>
          </a:xfrm>
          <a:prstGeom prst="rect">
            <a:avLst/>
          </a:prstGeom>
        </p:spPr>
      </p:pic>
      <p:sp>
        <p:nvSpPr>
          <p:cNvPr id="9" name="Cloud 8"/>
          <p:cNvSpPr/>
          <p:nvPr/>
        </p:nvSpPr>
        <p:spPr>
          <a:xfrm>
            <a:off x="4954242" y="1974452"/>
            <a:ext cx="2976203" cy="2106900"/>
          </a:xfrm>
          <a:prstGeom prst="cloud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2" idx="3"/>
            <a:endCxn id="27" idx="1"/>
          </p:cNvCxnSpPr>
          <p:nvPr/>
        </p:nvCxnSpPr>
        <p:spPr>
          <a:xfrm flipV="1">
            <a:off x="6230707" y="2695923"/>
            <a:ext cx="604798" cy="4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" idx="2"/>
          </p:cNvCxnSpPr>
          <p:nvPr/>
        </p:nvCxnSpPr>
        <p:spPr>
          <a:xfrm>
            <a:off x="5894283" y="2921316"/>
            <a:ext cx="336424" cy="3877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718131" y="2912617"/>
            <a:ext cx="338668" cy="39648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" idx="1"/>
          </p:cNvCxnSpPr>
          <p:nvPr/>
        </p:nvCxnSpPr>
        <p:spPr>
          <a:xfrm flipH="1">
            <a:off x="4535210" y="2700272"/>
            <a:ext cx="1022649" cy="212345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3"/>
          </p:cNvCxnSpPr>
          <p:nvPr/>
        </p:nvCxnSpPr>
        <p:spPr>
          <a:xfrm>
            <a:off x="7508353" y="2695923"/>
            <a:ext cx="873647" cy="4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537" y="2479228"/>
            <a:ext cx="1731632" cy="1386685"/>
          </a:xfrm>
          <a:prstGeom prst="rect">
            <a:avLst/>
          </a:prstGeom>
        </p:spPr>
      </p:pic>
      <p:sp>
        <p:nvSpPr>
          <p:cNvPr id="40" name="Freeform 39"/>
          <p:cNvSpPr/>
          <p:nvPr/>
        </p:nvSpPr>
        <p:spPr>
          <a:xfrm>
            <a:off x="1257130" y="3161123"/>
            <a:ext cx="1086555" cy="730635"/>
          </a:xfrm>
          <a:custGeom>
            <a:avLst/>
            <a:gdLst>
              <a:gd name="connsiteX0" fmla="*/ 0 w 1086555"/>
              <a:gd name="connsiteY0" fmla="*/ 211704 h 730635"/>
              <a:gd name="connsiteX1" fmla="*/ 211666 w 1086555"/>
              <a:gd name="connsiteY1" fmla="*/ 38 h 730635"/>
              <a:gd name="connsiteX2" fmla="*/ 423333 w 1086555"/>
              <a:gd name="connsiteY2" fmla="*/ 225816 h 730635"/>
              <a:gd name="connsiteX3" fmla="*/ 705555 w 1086555"/>
              <a:gd name="connsiteY3" fmla="*/ 691482 h 730635"/>
              <a:gd name="connsiteX4" fmla="*/ 1016000 w 1086555"/>
              <a:gd name="connsiteY4" fmla="*/ 677371 h 730635"/>
              <a:gd name="connsiteX5" fmla="*/ 1086555 w 1086555"/>
              <a:gd name="connsiteY5" fmla="*/ 451593 h 73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555" h="730635">
                <a:moveTo>
                  <a:pt x="0" y="211704"/>
                </a:moveTo>
                <a:cubicBezTo>
                  <a:pt x="70555" y="104695"/>
                  <a:pt x="141111" y="-2314"/>
                  <a:pt x="211666" y="38"/>
                </a:cubicBezTo>
                <a:cubicBezTo>
                  <a:pt x="282221" y="2390"/>
                  <a:pt x="341018" y="110575"/>
                  <a:pt x="423333" y="225816"/>
                </a:cubicBezTo>
                <a:cubicBezTo>
                  <a:pt x="505648" y="341057"/>
                  <a:pt x="606777" y="616223"/>
                  <a:pt x="705555" y="691482"/>
                </a:cubicBezTo>
                <a:cubicBezTo>
                  <a:pt x="804333" y="766741"/>
                  <a:pt x="952500" y="717352"/>
                  <a:pt x="1016000" y="677371"/>
                </a:cubicBezTo>
                <a:cubicBezTo>
                  <a:pt x="1079500" y="637390"/>
                  <a:pt x="1065388" y="484519"/>
                  <a:pt x="1086555" y="451593"/>
                </a:cubicBezTo>
              </a:path>
            </a:pathLst>
          </a:cu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23667" y="3891758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test point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49812" y="3925788"/>
            <a:ext cx="8410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hotspot</a:t>
            </a:r>
          </a:p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(USB)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889192" y="4141231"/>
            <a:ext cx="17156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Cellular Backbone</a:t>
            </a:r>
          </a:p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AT&amp;T Backbone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cxnSp>
        <p:nvCxnSpPr>
          <p:cNvPr id="54" name="Straight Connector 53"/>
          <p:cNvCxnSpPr>
            <a:stCxn id="28" idx="3"/>
          </p:cNvCxnSpPr>
          <p:nvPr/>
        </p:nvCxnSpPr>
        <p:spPr>
          <a:xfrm>
            <a:off x="6835505" y="3530148"/>
            <a:ext cx="1180848" cy="39564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Cloud 59"/>
          <p:cNvSpPr/>
          <p:nvPr/>
        </p:nvSpPr>
        <p:spPr>
          <a:xfrm rot="6758650">
            <a:off x="7470640" y="2461861"/>
            <a:ext cx="3146777" cy="2106900"/>
          </a:xfrm>
          <a:prstGeom prst="cloud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1390" y="3261370"/>
            <a:ext cx="68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WAN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798168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7093" y="3643026"/>
            <a:ext cx="1295864" cy="20226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7F7F7F"/>
                </a:solidFill>
                <a:latin typeface="Segoe Light"/>
                <a:cs typeface="Segoe Light"/>
              </a:rPr>
              <a:t>ns.mydomain.com</a:t>
            </a:r>
            <a:endParaRPr lang="en-US" sz="1400" dirty="0">
              <a:solidFill>
                <a:srgbClr val="7F7F7F"/>
              </a:solidFill>
              <a:latin typeface="Segoe Light"/>
              <a:cs typeface="Segoe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7093" y="608494"/>
            <a:ext cx="1304140" cy="2056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7F7F7F"/>
                </a:solidFill>
                <a:latin typeface="Segoe Light"/>
                <a:cs typeface="Segoe Light"/>
              </a:rPr>
              <a:t>myAddr</a:t>
            </a:r>
            <a:endParaRPr lang="en-US" dirty="0">
              <a:solidFill>
                <a:srgbClr val="7F7F7F"/>
              </a:solidFill>
              <a:latin typeface="Segoe Light"/>
              <a:cs typeface="Sego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7136" y="3604741"/>
            <a:ext cx="196013" cy="392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97626" y="1863059"/>
            <a:ext cx="1084830" cy="720066"/>
          </a:xfrm>
          <a:prstGeom prst="roundRect">
            <a:avLst>
              <a:gd name="adj" fmla="val 8828"/>
            </a:avLst>
          </a:prstGeom>
          <a:solidFill>
            <a:srgbClr val="BFBFBF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F7F7F"/>
                </a:solidFill>
                <a:latin typeface="Segoe Light"/>
                <a:cs typeface="Segoe Light"/>
              </a:rPr>
              <a:t>DNS Server</a:t>
            </a:r>
            <a:endParaRPr lang="en-US" sz="1600" dirty="0">
              <a:solidFill>
                <a:srgbClr val="7F7F7F"/>
              </a:solidFill>
              <a:latin typeface="Segoe Light"/>
              <a:cs typeface="Segoe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7626" y="721403"/>
            <a:ext cx="1084830" cy="720066"/>
          </a:xfrm>
          <a:prstGeom prst="roundRect">
            <a:avLst>
              <a:gd name="adj" fmla="val 882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F7F7F"/>
                </a:solidFill>
                <a:latin typeface="Segoe Light"/>
                <a:cs typeface="Segoe Light"/>
              </a:rPr>
              <a:t>DNS Client</a:t>
            </a:r>
            <a:endParaRPr lang="en-US" sz="1600" dirty="0">
              <a:solidFill>
                <a:srgbClr val="7F7F7F"/>
              </a:solidFill>
              <a:latin typeface="Segoe Light"/>
              <a:cs typeface="Segoe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57644" y="608494"/>
            <a:ext cx="1436472" cy="20226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F7F7F"/>
                </a:solidFill>
                <a:latin typeface="Segoe Light"/>
                <a:cs typeface="Segoe Light"/>
              </a:rPr>
              <a:t>n</a:t>
            </a:r>
            <a:r>
              <a:rPr lang="en-US" sz="1600" dirty="0" smtClean="0">
                <a:solidFill>
                  <a:srgbClr val="7F7F7F"/>
                </a:solidFill>
                <a:latin typeface="Segoe Light"/>
                <a:cs typeface="Segoe Light"/>
              </a:rPr>
              <a:t>s.target1.com</a:t>
            </a:r>
          </a:p>
          <a:p>
            <a:pPr algn="ctr"/>
            <a:r>
              <a:rPr lang="en-US" sz="1400" dirty="0" smtClean="0">
                <a:solidFill>
                  <a:srgbClr val="93CDDD"/>
                </a:solidFill>
                <a:latin typeface="Segoe Light"/>
                <a:cs typeface="Segoe Light"/>
              </a:rPr>
              <a:t>(target 1)</a:t>
            </a:r>
            <a:endParaRPr lang="en-US" sz="1400" dirty="0">
              <a:solidFill>
                <a:srgbClr val="93CDDD"/>
              </a:solidFill>
              <a:latin typeface="Segoe Light"/>
              <a:cs typeface="Segoe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62860" y="608494"/>
            <a:ext cx="1436472" cy="20226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F7F7F"/>
                </a:solidFill>
                <a:latin typeface="Segoe Light"/>
                <a:cs typeface="Segoe Light"/>
              </a:rPr>
              <a:t>ns.target2.com</a:t>
            </a:r>
          </a:p>
          <a:p>
            <a:pPr algn="ctr"/>
            <a:r>
              <a:rPr lang="en-US" sz="1400" dirty="0" smtClean="0">
                <a:solidFill>
                  <a:srgbClr val="93CDDD"/>
                </a:solidFill>
                <a:latin typeface="Segoe Light"/>
                <a:cs typeface="Segoe Light"/>
              </a:rPr>
              <a:t>(target 2)</a:t>
            </a:r>
            <a:endParaRPr lang="en-US" sz="1400" dirty="0">
              <a:solidFill>
                <a:srgbClr val="93CDDD"/>
              </a:solidFill>
              <a:latin typeface="Segoe Light"/>
              <a:cs typeface="Segoe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14234" y="257112"/>
            <a:ext cx="2918576" cy="748957"/>
            <a:chOff x="1533878" y="992300"/>
            <a:chExt cx="2918576" cy="748957"/>
          </a:xfrm>
        </p:grpSpPr>
        <p:sp>
          <p:nvSpPr>
            <p:cNvPr id="12" name="Right Arrow 11"/>
            <p:cNvSpPr/>
            <p:nvPr/>
          </p:nvSpPr>
          <p:spPr>
            <a:xfrm>
              <a:off x="1600878" y="1414817"/>
              <a:ext cx="2676410" cy="29681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97596" y="992300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7F7F7F"/>
                  </a:solidFill>
                  <a:latin typeface="Segoe Light"/>
                  <a:cs typeface="Segoe Light"/>
                </a:rPr>
                <a:t>Resolve: </a:t>
              </a:r>
            </a:p>
            <a:p>
              <a:r>
                <a:rPr lang="en-US" sz="1400" dirty="0" err="1" smtClean="0">
                  <a:solidFill>
                    <a:srgbClr val="7F7F7F"/>
                  </a:solidFill>
                  <a:latin typeface="Segoe Light"/>
                  <a:cs typeface="Segoe Light"/>
                </a:rPr>
                <a:t>qid.myAddr.</a:t>
              </a:r>
              <a:r>
                <a:rPr lang="en-US" sz="1400" dirty="0" err="1" smtClean="0">
                  <a:solidFill>
                    <a:srgbClr val="93CDDD"/>
                  </a:solidFill>
                  <a:latin typeface="Segoe Light"/>
                  <a:cs typeface="Segoe Light"/>
                </a:rPr>
                <a:t>mydomain.com</a:t>
              </a:r>
              <a:endParaRPr lang="en-US" sz="1400" dirty="0">
                <a:solidFill>
                  <a:srgbClr val="93CDDD"/>
                </a:solidFill>
                <a:latin typeface="Segoe Light"/>
                <a:cs typeface="Segoe Light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533878" y="1371925"/>
              <a:ext cx="301660" cy="369332"/>
              <a:chOff x="-608082" y="993206"/>
              <a:chExt cx="301660" cy="369332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-608082" y="993206"/>
                <a:ext cx="301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Segoe Light"/>
                    <a:cs typeface="Segoe Light"/>
                  </a:rPr>
                  <a:t>1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Segoe Light"/>
                  <a:cs typeface="Segoe Light"/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1347886" y="2446457"/>
            <a:ext cx="3258417" cy="1283811"/>
            <a:chOff x="1367530" y="3181645"/>
            <a:chExt cx="3258417" cy="1283811"/>
          </a:xfrm>
        </p:grpSpPr>
        <p:sp>
          <p:nvSpPr>
            <p:cNvPr id="18" name="Right Arrow 17"/>
            <p:cNvSpPr/>
            <p:nvPr/>
          </p:nvSpPr>
          <p:spPr>
            <a:xfrm rot="8828896">
              <a:off x="1367530" y="4144499"/>
              <a:ext cx="3258417" cy="320957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234375" y="3181645"/>
              <a:ext cx="303576" cy="369332"/>
              <a:chOff x="-608082" y="993206"/>
              <a:chExt cx="303576" cy="3693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BFBFBF"/>
                    </a:solidFill>
                    <a:latin typeface="Segoe Light"/>
                    <a:cs typeface="Segoe Light"/>
                  </a:rPr>
                  <a:t>2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 rot="19601968">
              <a:off x="1428270" y="3797097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7F7F7F"/>
                  </a:solidFill>
                  <a:latin typeface="Segoe Light"/>
                  <a:cs typeface="Segoe Light"/>
                </a:rPr>
                <a:t>Resolve: </a:t>
              </a:r>
            </a:p>
            <a:p>
              <a:r>
                <a:rPr lang="en-US" sz="1400" dirty="0" err="1" smtClean="0">
                  <a:solidFill>
                    <a:srgbClr val="7F7F7F"/>
                  </a:solidFill>
                  <a:latin typeface="Segoe Light"/>
                  <a:cs typeface="Segoe Light"/>
                </a:rPr>
                <a:t>qid.myAddr.mydomain.com</a:t>
              </a:r>
              <a:endParaRPr lang="en-US" sz="1400" dirty="0">
                <a:solidFill>
                  <a:srgbClr val="7F7F7F"/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288014" y="3637948"/>
            <a:ext cx="4018006" cy="1385725"/>
            <a:chOff x="1307658" y="4373136"/>
            <a:chExt cx="4018006" cy="1385725"/>
          </a:xfrm>
        </p:grpSpPr>
        <p:sp>
          <p:nvSpPr>
            <p:cNvPr id="24" name="Right Arrow 23"/>
            <p:cNvSpPr/>
            <p:nvPr/>
          </p:nvSpPr>
          <p:spPr>
            <a:xfrm rot="19616165">
              <a:off x="1307658" y="4373136"/>
              <a:ext cx="4018006" cy="335017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 rot="19601968">
              <a:off x="1871925" y="4753582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7F7F7F"/>
                  </a:solidFill>
                  <a:latin typeface="Segoe Light"/>
                  <a:cs typeface="Segoe Light"/>
                </a:rPr>
                <a:t>Referral:</a:t>
              </a:r>
            </a:p>
            <a:p>
              <a:r>
                <a:rPr lang="en-US" sz="1400" b="1" dirty="0" err="1" smtClean="0">
                  <a:solidFill>
                    <a:srgbClr val="93CDDD"/>
                  </a:solidFill>
                  <a:latin typeface="Segoe Light"/>
                  <a:cs typeface="Segoe Light"/>
                </a:rPr>
                <a:t>myAddr</a:t>
              </a:r>
              <a:endParaRPr lang="en-US" sz="1400" dirty="0">
                <a:solidFill>
                  <a:srgbClr val="93CDDD"/>
                </a:solidFill>
                <a:latin typeface="Segoe Light"/>
                <a:cs typeface="Segoe Light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533878" y="5389529"/>
              <a:ext cx="303576" cy="369332"/>
              <a:chOff x="-608082" y="993206"/>
              <a:chExt cx="303576" cy="3693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BFBFBF"/>
                    </a:solidFill>
                    <a:latin typeface="Segoe Light"/>
                    <a:cs typeface="Segoe Light"/>
                  </a:rPr>
                  <a:t>3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1502598" y="1398628"/>
            <a:ext cx="2930212" cy="699234"/>
            <a:chOff x="1522242" y="2133816"/>
            <a:chExt cx="2930212" cy="699234"/>
          </a:xfrm>
        </p:grpSpPr>
        <p:sp>
          <p:nvSpPr>
            <p:cNvPr id="30" name="Right Arrow 29"/>
            <p:cNvSpPr/>
            <p:nvPr/>
          </p:nvSpPr>
          <p:spPr>
            <a:xfrm>
              <a:off x="1600877" y="2518111"/>
              <a:ext cx="2676410" cy="296811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97596" y="2133816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7F7F7F"/>
                  </a:solidFill>
                  <a:latin typeface="Segoe Light"/>
                  <a:cs typeface="Segoe Light"/>
                </a:rPr>
                <a:t>Referral: </a:t>
              </a:r>
            </a:p>
            <a:p>
              <a:r>
                <a:rPr lang="en-US" sz="14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Segoe Light"/>
                  <a:cs typeface="Segoe Light"/>
                </a:rPr>
                <a:t>ns.target2.com</a:t>
              </a:r>
              <a:endPara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Light"/>
                <a:cs typeface="Segoe Light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522242" y="2463718"/>
              <a:ext cx="303576" cy="369332"/>
              <a:chOff x="-608082" y="993206"/>
              <a:chExt cx="303576" cy="369332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BFBFBF"/>
                    </a:solidFill>
                    <a:latin typeface="Segoe Light"/>
                    <a:cs typeface="Segoe Light"/>
                  </a:rPr>
                  <a:t>5</a:t>
                </a: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572957" y="2057792"/>
            <a:ext cx="2765340" cy="715664"/>
            <a:chOff x="1592601" y="2792980"/>
            <a:chExt cx="2765340" cy="715664"/>
          </a:xfrm>
        </p:grpSpPr>
        <p:sp>
          <p:nvSpPr>
            <p:cNvPr id="36" name="Right Arrow 35"/>
            <p:cNvSpPr/>
            <p:nvPr/>
          </p:nvSpPr>
          <p:spPr>
            <a:xfrm rot="10800000">
              <a:off x="1592601" y="2832492"/>
              <a:ext cx="2676410" cy="296811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054365" y="2792980"/>
              <a:ext cx="303576" cy="369332"/>
              <a:chOff x="-608082" y="993206"/>
              <a:chExt cx="303576" cy="369332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BFBFBF"/>
                    </a:solidFill>
                    <a:latin typeface="Segoe Light"/>
                    <a:cs typeface="Segoe Light"/>
                  </a:rPr>
                  <a:t>4</a:t>
                </a:r>
                <a:endParaRPr lang="en-US" dirty="0">
                  <a:solidFill>
                    <a:srgbClr val="BFBFBF"/>
                  </a:solidFill>
                  <a:latin typeface="Segoe Light"/>
                  <a:cs typeface="Segoe Light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1678874" y="2985424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BFBFBF"/>
                  </a:solidFill>
                  <a:latin typeface="Segoe Light"/>
                  <a:cs typeface="Segoe Light"/>
                </a:rPr>
                <a:t>Resolve</a:t>
              </a:r>
              <a:r>
                <a:rPr lang="en-US" sz="1400" b="1" dirty="0" smtClean="0">
                  <a:latin typeface="Segoe Light"/>
                  <a:cs typeface="Segoe Light"/>
                </a:rPr>
                <a:t>: </a:t>
              </a:r>
            </a:p>
            <a:p>
              <a:r>
                <a:rPr lang="en-US" sz="1400" dirty="0" err="1" smtClean="0">
                  <a:solidFill>
                    <a:srgbClr val="BFBFBF"/>
                  </a:solidFill>
                  <a:latin typeface="Segoe Light"/>
                  <a:cs typeface="Segoe Light"/>
                </a:rPr>
                <a:t>qid.myAddr.mydomain.com</a:t>
              </a:r>
              <a:endParaRPr lang="en-US" sz="1400" dirty="0">
                <a:solidFill>
                  <a:srgbClr val="BFBFBF"/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665894" y="375686"/>
            <a:ext cx="2739524" cy="800938"/>
            <a:chOff x="5685538" y="1110874"/>
            <a:chExt cx="2739524" cy="800938"/>
          </a:xfrm>
        </p:grpSpPr>
        <p:sp>
          <p:nvSpPr>
            <p:cNvPr id="42" name="Right Arrow 41"/>
            <p:cNvSpPr/>
            <p:nvPr/>
          </p:nvSpPr>
          <p:spPr>
            <a:xfrm>
              <a:off x="5713760" y="1599623"/>
              <a:ext cx="1668744" cy="296811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5685538" y="1542480"/>
              <a:ext cx="301660" cy="369332"/>
              <a:chOff x="-608082" y="993206"/>
              <a:chExt cx="301660" cy="369332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-608082" y="993206"/>
                <a:ext cx="301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BFBFBF"/>
                    </a:solidFill>
                    <a:latin typeface="Segoe Light"/>
                    <a:cs typeface="Segoe Light"/>
                  </a:rPr>
                  <a:t>6</a:t>
                </a:r>
                <a:endParaRPr lang="en-US" dirty="0">
                  <a:solidFill>
                    <a:srgbClr val="BFBFBF"/>
                  </a:solidFill>
                  <a:latin typeface="Segoe Light"/>
                  <a:cs typeface="Segoe Light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5770204" y="1110874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7F7F7F"/>
                  </a:solidFill>
                  <a:latin typeface="Segoe Light"/>
                  <a:cs typeface="Segoe Light"/>
                </a:rPr>
                <a:t>Resolve: </a:t>
              </a:r>
            </a:p>
            <a:p>
              <a:r>
                <a:rPr lang="en-US" sz="1400" dirty="0" err="1" smtClean="0">
                  <a:solidFill>
                    <a:srgbClr val="7F7F7F"/>
                  </a:solidFill>
                  <a:latin typeface="Segoe Light"/>
                  <a:cs typeface="Segoe Light"/>
                </a:rPr>
                <a:t>qid.myAddr.mydomain.com</a:t>
              </a:r>
              <a:endParaRPr lang="en-US" sz="1400" dirty="0">
                <a:solidFill>
                  <a:srgbClr val="7F7F7F"/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694116" y="1759734"/>
            <a:ext cx="1725188" cy="553942"/>
            <a:chOff x="5713760" y="2494922"/>
            <a:chExt cx="1725188" cy="553942"/>
          </a:xfrm>
        </p:grpSpPr>
        <p:sp>
          <p:nvSpPr>
            <p:cNvPr id="48" name="Right Arrow 47"/>
            <p:cNvSpPr/>
            <p:nvPr/>
          </p:nvSpPr>
          <p:spPr>
            <a:xfrm rot="10800000">
              <a:off x="5713760" y="2722425"/>
              <a:ext cx="1668744" cy="296811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135372" y="2679532"/>
              <a:ext cx="303576" cy="369332"/>
              <a:chOff x="-608082" y="993206"/>
              <a:chExt cx="303576" cy="369332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BFBFBF"/>
                    </a:solidFill>
                    <a:latin typeface="Segoe Light"/>
                    <a:cs typeface="Segoe Light"/>
                  </a:rPr>
                  <a:t>7</a:t>
                </a: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5871233" y="2494922"/>
              <a:ext cx="1567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srgbClr val="7F7F7F"/>
                  </a:solidFill>
                  <a:latin typeface="Segoe Light"/>
                  <a:cs typeface="Segoe Light"/>
                </a:rPr>
                <a:t>NXDomain</a:t>
              </a:r>
              <a:endParaRPr lang="en-US" sz="1400" dirty="0">
                <a:solidFill>
                  <a:srgbClr val="7F7F7F"/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572957" y="1027243"/>
            <a:ext cx="2741131" cy="520665"/>
            <a:chOff x="1592601" y="1762431"/>
            <a:chExt cx="2741131" cy="520665"/>
          </a:xfrm>
        </p:grpSpPr>
        <p:sp>
          <p:nvSpPr>
            <p:cNvPr id="54" name="Right Arrow 53"/>
            <p:cNvSpPr/>
            <p:nvPr/>
          </p:nvSpPr>
          <p:spPr>
            <a:xfrm rot="10800000">
              <a:off x="1592601" y="1808522"/>
              <a:ext cx="2676410" cy="296811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4032072" y="1762431"/>
              <a:ext cx="301660" cy="369332"/>
              <a:chOff x="-608082" y="993206"/>
              <a:chExt cx="301660" cy="36933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-608082" y="993206"/>
                <a:ext cx="301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BFBFBF"/>
                    </a:solidFill>
                    <a:latin typeface="Segoe Light"/>
                    <a:cs typeface="Segoe Light"/>
                  </a:rPr>
                  <a:t>8</a:t>
                </a:r>
                <a:endParaRPr lang="en-US" dirty="0">
                  <a:solidFill>
                    <a:srgbClr val="BFBFBF"/>
                  </a:solidFill>
                  <a:latin typeface="Segoe Light"/>
                  <a:cs typeface="Segoe Light"/>
                </a:endParaRPr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2673506" y="1975319"/>
              <a:ext cx="1567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Segoe Light"/>
                  <a:cs typeface="Segoe Light"/>
                </a:rPr>
                <a:t>NXDomain</a:t>
              </a:r>
              <a:endPara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747801" y="4148231"/>
            <a:ext cx="4837981" cy="1213922"/>
            <a:chOff x="4230358" y="4743716"/>
            <a:chExt cx="4837981" cy="1213922"/>
          </a:xfrm>
        </p:grpSpPr>
        <p:sp>
          <p:nvSpPr>
            <p:cNvPr id="60" name="TextBox 59"/>
            <p:cNvSpPr txBox="1"/>
            <p:nvPr/>
          </p:nvSpPr>
          <p:spPr>
            <a:xfrm>
              <a:off x="4230358" y="4757309"/>
              <a:ext cx="483798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latin typeface="Segoe Light"/>
                  <a:cs typeface="Segoe Light"/>
                </a:rPr>
                <a:t>Record time delta </a:t>
              </a:r>
              <a:r>
                <a:rPr lang="en-US" b="1" i="1" dirty="0">
                  <a:latin typeface="Segoe Light"/>
                  <a:cs typeface="Segoe Light"/>
                </a:rPr>
                <a:t>T</a:t>
              </a:r>
              <a:r>
                <a:rPr lang="en-US" dirty="0" smtClean="0">
                  <a:latin typeface="Segoe Light"/>
                  <a:cs typeface="Segoe Light"/>
                </a:rPr>
                <a:t> between       and 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latin typeface="Segoe Light"/>
                  <a:cs typeface="Segoe Light"/>
                </a:rPr>
                <a:t>Determine </a:t>
              </a:r>
              <a:r>
                <a:rPr lang="en-US" b="1" i="1" dirty="0" smtClean="0">
                  <a:latin typeface="Segoe Light"/>
                  <a:cs typeface="Segoe Light"/>
                </a:rPr>
                <a:t>RTT </a:t>
              </a:r>
              <a:r>
                <a:rPr lang="en-US" dirty="0" smtClean="0">
                  <a:latin typeface="Segoe Light"/>
                  <a:cs typeface="Segoe Light"/>
                </a:rPr>
                <a:t>between </a:t>
              </a:r>
              <a:r>
                <a:rPr lang="en-US" dirty="0" err="1" smtClean="0">
                  <a:latin typeface="Segoe Light"/>
                  <a:cs typeface="Segoe Light"/>
                </a:rPr>
                <a:t>myAddr</a:t>
              </a:r>
              <a:r>
                <a:rPr lang="en-US" dirty="0" smtClean="0">
                  <a:latin typeface="Segoe Light"/>
                  <a:cs typeface="Segoe Light"/>
                </a:rPr>
                <a:t> and target1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latin typeface="Segoe Light"/>
                  <a:cs typeface="Segoe Light"/>
                </a:rPr>
                <a:t>Latency target1 to target2 = </a:t>
              </a:r>
              <a:r>
                <a:rPr lang="en-US" b="1" i="1" dirty="0" smtClean="0">
                  <a:latin typeface="Segoe Light"/>
                  <a:cs typeface="Segoe Light"/>
                </a:rPr>
                <a:t>T – RTT</a:t>
              </a:r>
            </a:p>
            <a:p>
              <a:pPr marL="742950" lvl="1" indent="-285750">
                <a:buFont typeface="Arial"/>
                <a:buChar char="•"/>
              </a:pPr>
              <a:r>
                <a:rPr lang="en-US" b="1" dirty="0" smtClean="0">
                  <a:latin typeface="Segoe Light"/>
                  <a:cs typeface="Segoe Light"/>
                </a:rPr>
                <a:t>the time between 	 and 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7438948" y="4751016"/>
              <a:ext cx="303576" cy="369332"/>
              <a:chOff x="-608082" y="993206"/>
              <a:chExt cx="303576" cy="369332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Light"/>
                    <a:cs typeface="Segoe Light"/>
                  </a:rPr>
                  <a:t>5</a:t>
                </a: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8210788" y="4743716"/>
              <a:ext cx="303576" cy="369332"/>
              <a:chOff x="-608082" y="993206"/>
              <a:chExt cx="303576" cy="369332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Light"/>
                    <a:cs typeface="Segoe Light"/>
                  </a:rPr>
                  <a:t>8</a:t>
                </a: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6290929" y="5000181"/>
            <a:ext cx="303576" cy="369332"/>
            <a:chOff x="7236396" y="3889492"/>
            <a:chExt cx="303576" cy="369332"/>
          </a:xfrm>
        </p:grpSpPr>
        <p:sp>
          <p:nvSpPr>
            <p:cNvPr id="70" name="Oval 69"/>
            <p:cNvSpPr/>
            <p:nvPr/>
          </p:nvSpPr>
          <p:spPr>
            <a:xfrm>
              <a:off x="7255668" y="3925102"/>
              <a:ext cx="272787" cy="286929"/>
            </a:xfrm>
            <a:prstGeom prst="ellipse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Segoe Light"/>
                <a:cs typeface="Segoe Light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236396" y="3889492"/>
              <a:ext cx="3035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Segoe Light"/>
                  <a:cs typeface="Segoe Light"/>
                </a:rPr>
                <a:t>6</a:t>
              </a:r>
              <a:endParaRPr lang="en-US" dirty="0">
                <a:latin typeface="Segoe Light"/>
                <a:cs typeface="Segoe Light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7042003" y="4981008"/>
            <a:ext cx="303576" cy="369332"/>
            <a:chOff x="7236396" y="3889492"/>
            <a:chExt cx="303576" cy="369332"/>
          </a:xfrm>
        </p:grpSpPr>
        <p:sp>
          <p:nvSpPr>
            <p:cNvPr id="75" name="Oval 74"/>
            <p:cNvSpPr/>
            <p:nvPr/>
          </p:nvSpPr>
          <p:spPr>
            <a:xfrm>
              <a:off x="7255668" y="3925102"/>
              <a:ext cx="272787" cy="286929"/>
            </a:xfrm>
            <a:prstGeom prst="ellipse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Segoe Light"/>
                <a:cs typeface="Segoe Light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36396" y="3889492"/>
              <a:ext cx="3035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Segoe Light"/>
                  <a:cs typeface="Segoe Light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097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58" y="375177"/>
            <a:ext cx="5009444" cy="292369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7558" y="721090"/>
            <a:ext cx="2088444" cy="2963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38918" y="1008783"/>
            <a:ext cx="5235395" cy="1030297"/>
            <a:chOff x="3716694" y="4379916"/>
            <a:chExt cx="5235395" cy="103029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1871" r="50000" b="77028"/>
            <a:stretch/>
          </p:blipFill>
          <p:spPr>
            <a:xfrm>
              <a:off x="4415935" y="4823548"/>
              <a:ext cx="4527514" cy="58666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3716694" y="4379916"/>
              <a:ext cx="646334" cy="389640"/>
            </a:xfrm>
            <a:prstGeom prst="line">
              <a:avLst/>
            </a:prstGeom>
            <a:ln w="190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813778" y="4388556"/>
              <a:ext cx="3138311" cy="381000"/>
            </a:xfrm>
            <a:prstGeom prst="line">
              <a:avLst/>
            </a:prstGeom>
            <a:ln w="190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6231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_ge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8" y="3984186"/>
            <a:ext cx="9144000" cy="4308297"/>
          </a:xfrm>
          <a:prstGeom prst="rect">
            <a:avLst/>
          </a:prstGeom>
        </p:spPr>
      </p:pic>
      <p:pic>
        <p:nvPicPr>
          <p:cNvPr id="6" name="Picture 5" descr="viz_open_resol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8" y="-843451"/>
            <a:ext cx="9144000" cy="462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6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Forwarder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4" r="14638"/>
          <a:stretch/>
        </p:blipFill>
        <p:spPr>
          <a:xfrm>
            <a:off x="605692" y="1152770"/>
            <a:ext cx="7199923" cy="490976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914768" y="1895231"/>
            <a:ext cx="1357923" cy="1018931"/>
          </a:xfrm>
          <a:prstGeom prst="roundRect">
            <a:avLst>
              <a:gd name="adj" fmla="val 4947"/>
            </a:avLst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6" name="Picture 15" descr="Forwarders cop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070" y="2914162"/>
            <a:ext cx="3060700" cy="1752600"/>
          </a:xfrm>
          <a:prstGeom prst="rect">
            <a:avLst/>
          </a:prstGeom>
          <a:ln w="19050" cmpd="sng">
            <a:solidFill>
              <a:srgbClr val="FFFF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Straight Connector 17"/>
          <p:cNvCxnSpPr/>
          <p:nvPr/>
        </p:nvCxnSpPr>
        <p:spPr>
          <a:xfrm flipH="1">
            <a:off x="4696070" y="2642338"/>
            <a:ext cx="573875" cy="24251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35489" y="2642338"/>
            <a:ext cx="1921281" cy="24251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5269946" y="2208007"/>
            <a:ext cx="565543" cy="434331"/>
          </a:xfrm>
          <a:prstGeom prst="roundRect">
            <a:avLst>
              <a:gd name="adj" fmla="val 4947"/>
            </a:avLst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477846" y="4220310"/>
            <a:ext cx="752231" cy="801076"/>
          </a:xfrm>
          <a:prstGeom prst="roundRect">
            <a:avLst>
              <a:gd name="adj" fmla="val 4947"/>
            </a:avLst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5" name="Picture 24" descr="Forwarders cop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5" y="3952378"/>
            <a:ext cx="2311400" cy="2019300"/>
          </a:xfrm>
          <a:prstGeom prst="rect">
            <a:avLst/>
          </a:prstGeom>
          <a:ln w="19050" cmpd="sng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6" name="Straight Connector 25"/>
          <p:cNvCxnSpPr/>
          <p:nvPr/>
        </p:nvCxnSpPr>
        <p:spPr>
          <a:xfrm flipH="1" flipV="1">
            <a:off x="2995245" y="3952378"/>
            <a:ext cx="482601" cy="26793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995245" y="5021387"/>
            <a:ext cx="482602" cy="9502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864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" y="269698"/>
            <a:ext cx="827453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"/>
                <a:cs typeface="Times"/>
              </a:rPr>
              <a:t>traceroute</a:t>
            </a:r>
            <a:r>
              <a:rPr lang="en-US" dirty="0">
                <a:latin typeface="Times"/>
                <a:cs typeface="Times"/>
              </a:rPr>
              <a:t>: Warning: </a:t>
            </a:r>
            <a:r>
              <a:rPr lang="en-US" dirty="0" err="1">
                <a:latin typeface="Times"/>
                <a:cs typeface="Times"/>
              </a:rPr>
              <a:t>google.com</a:t>
            </a:r>
            <a:r>
              <a:rPr lang="en-US" dirty="0">
                <a:latin typeface="Times"/>
                <a:cs typeface="Times"/>
              </a:rPr>
              <a:t> has multiple addresses; using 74.125.224.102</a:t>
            </a:r>
          </a:p>
          <a:p>
            <a:r>
              <a:rPr lang="en-US" dirty="0" err="1">
                <a:latin typeface="Times"/>
                <a:cs typeface="Times"/>
              </a:rPr>
              <a:t>traceroute</a:t>
            </a:r>
            <a:r>
              <a:rPr lang="en-US" dirty="0">
                <a:latin typeface="Times"/>
                <a:cs typeface="Times"/>
              </a:rPr>
              <a:t> to </a:t>
            </a:r>
            <a:r>
              <a:rPr lang="en-US" dirty="0" err="1">
                <a:latin typeface="Times"/>
                <a:cs typeface="Times"/>
              </a:rPr>
              <a:t>google.com</a:t>
            </a:r>
            <a:r>
              <a:rPr lang="en-US" dirty="0">
                <a:latin typeface="Times"/>
                <a:cs typeface="Times"/>
              </a:rPr>
              <a:t> (74.125.224.102), 13 hops max, 52 byte packets</a:t>
            </a:r>
          </a:p>
          <a:p>
            <a:r>
              <a:rPr lang="en-US" dirty="0">
                <a:latin typeface="Times"/>
                <a:cs typeface="Times"/>
              </a:rPr>
              <a:t> 1  [AS0] 172.20.10.1 (172.20.10.1)  0.931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0.641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0.640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 2  [AS16509] 172.26.241.113 (172.26.241.113)  29.237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40.488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30.427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 3  [AS16509] 172.26.236.2 (172.26.236.2)  30.465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39.311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32.393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 4  [AS0] 172.26.96.2 (172.26.96.2)  30.292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40.567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31.284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 5  [AS0] 172.26.96.193 (172.26.96.193)  30.455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39.341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32.492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 6  [AS0] 172.16.121.113 (172.16.121.113)  30.324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31.025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31.280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 7  [AS7018] 12.249.2.49 (12.249.2.49)  38.174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45.724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31.341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 8  [AS7018] 12.83.180.82 (12.83.180.82)  29.585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52.117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35.297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 9  [AS7018] cr81.sj2ca.ip.att.net (12.122.1.118)  39.171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43.577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35.397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10  [AS7018] 12.122.114.21 (12.122.114.21)  35.391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42.340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31.162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11  [AS7018] 12.249.231.14 (12.249.231.14)  31.498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43.073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32.525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12  [AS15169] 209.85.249.3 (209.85.249.3)  29.350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44.505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30.367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13  [AS15169] 64.233.174.109 (64.233.174.109)  31.474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31.830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30.431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697508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59"/>
          <p:cNvGrpSpPr/>
          <p:nvPr/>
        </p:nvGrpSpPr>
        <p:grpSpPr>
          <a:xfrm>
            <a:off x="7004956" y="569606"/>
            <a:ext cx="16884" cy="6226802"/>
            <a:chOff x="7004956" y="420196"/>
            <a:chExt cx="16884" cy="6226802"/>
          </a:xfrm>
        </p:grpSpPr>
        <p:cxnSp>
          <p:nvCxnSpPr>
            <p:cNvPr id="146" name="Straight Connector 145"/>
            <p:cNvCxnSpPr/>
            <p:nvPr/>
          </p:nvCxnSpPr>
          <p:spPr>
            <a:xfrm>
              <a:off x="7021840" y="4788440"/>
              <a:ext cx="0" cy="70611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H="1" flipV="1">
              <a:off x="7009202" y="3130412"/>
              <a:ext cx="12638" cy="1658031"/>
            </a:xfrm>
            <a:prstGeom prst="line">
              <a:avLst/>
            </a:prstGeom>
            <a:ln w="38100" cmpd="sng"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 flipV="1">
              <a:off x="7004956" y="420196"/>
              <a:ext cx="4246" cy="2021112"/>
            </a:xfrm>
            <a:prstGeom prst="line">
              <a:avLst/>
            </a:prstGeom>
            <a:ln w="38100" cmpd="sng"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7009202" y="2529687"/>
              <a:ext cx="0" cy="600725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7021840" y="5404428"/>
              <a:ext cx="0" cy="1242570"/>
            </a:xfrm>
            <a:prstGeom prst="straightConnector1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Parallelogram 87"/>
          <p:cNvSpPr/>
          <p:nvPr/>
        </p:nvSpPr>
        <p:spPr>
          <a:xfrm rot="16200000" flipV="1">
            <a:off x="4515291" y="3274329"/>
            <a:ext cx="1644632" cy="3358652"/>
          </a:xfrm>
          <a:prstGeom prst="parallelogram">
            <a:avLst>
              <a:gd name="adj" fmla="val 12253"/>
            </a:avLst>
          </a:prstGeom>
          <a:solidFill>
            <a:schemeClr val="tx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3638478" y="3519542"/>
            <a:ext cx="3386016" cy="201168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Parallelogram 51"/>
          <p:cNvSpPr/>
          <p:nvPr/>
        </p:nvSpPr>
        <p:spPr>
          <a:xfrm rot="16200000" flipV="1">
            <a:off x="4464712" y="957817"/>
            <a:ext cx="1725721" cy="3358652"/>
          </a:xfrm>
          <a:prstGeom prst="parallelogram">
            <a:avLst>
              <a:gd name="adj" fmla="val 8194"/>
            </a:avLst>
          </a:prstGeom>
          <a:solidFill>
            <a:schemeClr val="tx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92921" y="50484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Light"/>
                <a:cs typeface="Segoe Light"/>
              </a:rPr>
              <a:t>client</a:t>
            </a:r>
            <a:endParaRPr lang="en-US" dirty="0">
              <a:latin typeface="Segoe Light"/>
              <a:cs typeface="Segoe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84259" y="91599"/>
            <a:ext cx="89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Light"/>
                <a:cs typeface="Segoe Light"/>
              </a:rPr>
              <a:t>Google</a:t>
            </a:r>
            <a:endParaRPr lang="en-US" dirty="0">
              <a:latin typeface="Segoe Light"/>
              <a:cs typeface="Segoe Ligh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643757" y="756882"/>
            <a:ext cx="3409476" cy="182880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643757" y="975716"/>
            <a:ext cx="3386016" cy="182880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663313" y="1206283"/>
            <a:ext cx="3386016" cy="201168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650208" y="1300052"/>
            <a:ext cx="3386016" cy="201168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618940" y="1787955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507058" y="650447"/>
            <a:ext cx="1136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Light"/>
                <a:cs typeface="Segoe Light"/>
              </a:rPr>
              <a:t>10:19:</a:t>
            </a:r>
            <a:r>
              <a:rPr lang="en-US" sz="1400" dirty="0" smtClean="0">
                <a:latin typeface="Segoe Light"/>
                <a:cs typeface="Segoe Light"/>
              </a:rPr>
              <a:t>22.752</a:t>
            </a:r>
            <a:endParaRPr lang="en-US" sz="1400" dirty="0">
              <a:latin typeface="Segoe Light"/>
              <a:cs typeface="Segoe Ligh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7058" y="1004707"/>
            <a:ext cx="1136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Light"/>
                <a:cs typeface="Segoe Light"/>
              </a:rPr>
              <a:t>10:19:</a:t>
            </a:r>
            <a:r>
              <a:rPr lang="en-US" sz="1400" dirty="0" smtClean="0">
                <a:latin typeface="Segoe Light"/>
                <a:cs typeface="Segoe Light"/>
              </a:rPr>
              <a:t>22.758</a:t>
            </a:r>
          </a:p>
        </p:txBody>
      </p:sp>
      <p:sp>
        <p:nvSpPr>
          <p:cNvPr id="29" name="TextBox 28"/>
          <p:cNvSpPr txBox="1"/>
          <p:nvPr/>
        </p:nvSpPr>
        <p:spPr>
          <a:xfrm rot="259089">
            <a:off x="5415696" y="574824"/>
            <a:ext cx="49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Light"/>
                <a:cs typeface="Segoe Light"/>
              </a:rPr>
              <a:t>SYN</a:t>
            </a:r>
            <a:endParaRPr lang="en-US" sz="1400" dirty="0">
              <a:latin typeface="Segoe Light"/>
              <a:cs typeface="Segoe Light"/>
            </a:endParaRPr>
          </a:p>
        </p:txBody>
      </p:sp>
      <p:sp>
        <p:nvSpPr>
          <p:cNvPr id="30" name="TextBox 29"/>
          <p:cNvSpPr txBox="1"/>
          <p:nvPr/>
        </p:nvSpPr>
        <p:spPr>
          <a:xfrm rot="21433733">
            <a:off x="4186587" y="828246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Light"/>
                <a:cs typeface="Segoe Light"/>
              </a:rPr>
              <a:t>SYN</a:t>
            </a:r>
            <a:r>
              <a:rPr lang="en-US" altLang="zh-CN" sz="1400" dirty="0" smtClean="0">
                <a:latin typeface="Segoe Light"/>
                <a:cs typeface="Segoe Light"/>
              </a:rPr>
              <a:t>+ACK</a:t>
            </a:r>
            <a:endParaRPr lang="en-US" sz="1400" dirty="0">
              <a:latin typeface="Segoe Light"/>
              <a:cs typeface="Segoe Light"/>
            </a:endParaRPr>
          </a:p>
        </p:txBody>
      </p:sp>
      <p:sp>
        <p:nvSpPr>
          <p:cNvPr id="31" name="TextBox 30"/>
          <p:cNvSpPr txBox="1"/>
          <p:nvPr/>
        </p:nvSpPr>
        <p:spPr>
          <a:xfrm rot="242087">
            <a:off x="5443961" y="1050921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Light"/>
                <a:cs typeface="Segoe Light"/>
              </a:rPr>
              <a:t>ACK</a:t>
            </a:r>
            <a:endParaRPr lang="en-US" sz="1400" dirty="0">
              <a:latin typeface="Segoe Light"/>
              <a:cs typeface="Segoe Light"/>
            </a:endParaRPr>
          </a:p>
        </p:txBody>
      </p:sp>
      <p:sp>
        <p:nvSpPr>
          <p:cNvPr id="32" name="TextBox 31"/>
          <p:cNvSpPr txBox="1"/>
          <p:nvPr/>
        </p:nvSpPr>
        <p:spPr>
          <a:xfrm rot="245911">
            <a:off x="4517548" y="1242317"/>
            <a:ext cx="145702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Segoe Light"/>
                <a:cs typeface="Segoe Light"/>
              </a:rPr>
              <a:t>PUSH, HTTP GET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01867" y="2515293"/>
            <a:ext cx="12790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DATA+ACK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3618940" y="3310754"/>
            <a:ext cx="3410833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501779" y="3348700"/>
            <a:ext cx="1136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Light"/>
                <a:cs typeface="Segoe Light"/>
              </a:rPr>
              <a:t>10:19:22.922</a:t>
            </a:r>
            <a:endParaRPr lang="en-US" sz="1400" dirty="0" smtClean="0">
              <a:latin typeface="Segoe Light"/>
              <a:cs typeface="Segoe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12923" y="1606808"/>
            <a:ext cx="1136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Light"/>
                <a:cs typeface="Segoe Light"/>
              </a:rPr>
              <a:t>10:19:22.764</a:t>
            </a:r>
            <a:endParaRPr lang="en-US" sz="1400" dirty="0" smtClean="0">
              <a:latin typeface="Segoe Light"/>
              <a:cs typeface="Segoe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34422" y="2062857"/>
            <a:ext cx="1136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Light"/>
                <a:cs typeface="Segoe Light"/>
              </a:rPr>
              <a:t>10:19:22.811</a:t>
            </a:r>
            <a:endParaRPr lang="en-US" sz="1400" dirty="0" smtClean="0">
              <a:latin typeface="Segoe Light"/>
              <a:cs typeface="Segoe Light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3624805" y="1862203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630670" y="1936451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628709" y="2014724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628709" y="2090024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630670" y="1573982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3633988" y="2168297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628709" y="2256677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671121" y="2045083"/>
            <a:ext cx="3358652" cy="182880"/>
          </a:xfrm>
          <a:prstGeom prst="straightConnector1">
            <a:avLst/>
          </a:prstGeom>
          <a:ln w="38100" cmpd="sng">
            <a:solidFill>
              <a:srgbClr val="BFBFB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649622" y="2227963"/>
            <a:ext cx="3358652" cy="182880"/>
          </a:xfrm>
          <a:prstGeom prst="straightConnector1">
            <a:avLst/>
          </a:prstGeom>
          <a:ln w="38100" cmpd="sng">
            <a:solidFill>
              <a:srgbClr val="BFBFB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497289" y="4470489"/>
            <a:ext cx="1136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Light"/>
                <a:cs typeface="Segoe Light"/>
              </a:rPr>
              <a:t>10:19:23.104</a:t>
            </a:r>
            <a:endParaRPr lang="en-US" sz="1400" dirty="0" smtClean="0">
              <a:latin typeface="Segoe Light"/>
              <a:cs typeface="Segoe Light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3624945" y="4131341"/>
            <a:ext cx="3410833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 rot="21433733">
            <a:off x="4291768" y="3156865"/>
            <a:ext cx="11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Light"/>
                <a:cs typeface="Segoe Light"/>
              </a:rPr>
              <a:t>DATA, PUSH</a:t>
            </a:r>
            <a:endParaRPr lang="en-US" sz="1400" dirty="0">
              <a:latin typeface="Segoe Light"/>
              <a:cs typeface="Segoe Light"/>
            </a:endParaRPr>
          </a:p>
        </p:txBody>
      </p:sp>
      <p:sp>
        <p:nvSpPr>
          <p:cNvPr id="62" name="TextBox 61"/>
          <p:cNvSpPr txBox="1"/>
          <p:nvPr/>
        </p:nvSpPr>
        <p:spPr>
          <a:xfrm rot="242087">
            <a:off x="5415017" y="3365655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Light"/>
                <a:cs typeface="Segoe Light"/>
              </a:rPr>
              <a:t>ACK</a:t>
            </a:r>
            <a:endParaRPr lang="en-US" sz="1400" dirty="0">
              <a:latin typeface="Segoe Light"/>
              <a:cs typeface="Segoe Light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3621041" y="4205589"/>
            <a:ext cx="3410833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3631256" y="4287609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3637121" y="4361857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3635160" y="4440130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3635160" y="4515430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640439" y="4593703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635160" y="4682083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3677572" y="4470489"/>
            <a:ext cx="3358652" cy="182880"/>
          </a:xfrm>
          <a:prstGeom prst="straightConnector1">
            <a:avLst/>
          </a:prstGeom>
          <a:ln w="38100" cmpd="sng">
            <a:solidFill>
              <a:srgbClr val="BFBFB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3656073" y="4653369"/>
            <a:ext cx="3358652" cy="182880"/>
          </a:xfrm>
          <a:prstGeom prst="straightConnector1">
            <a:avLst/>
          </a:prstGeom>
          <a:ln w="38100" cmpd="sng">
            <a:solidFill>
              <a:srgbClr val="BFBFB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503880" y="5666469"/>
            <a:ext cx="1136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Light"/>
                <a:cs typeface="Segoe Light"/>
              </a:rPr>
              <a:t>10:19:</a:t>
            </a:r>
            <a:r>
              <a:rPr lang="en-US" sz="1400" dirty="0" smtClean="0">
                <a:latin typeface="Segoe Light"/>
                <a:cs typeface="Segoe Light"/>
              </a:rPr>
              <a:t>23.288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3621041" y="5568779"/>
            <a:ext cx="3410833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 rot="21433733">
            <a:off x="4361329" y="5360561"/>
            <a:ext cx="950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Light"/>
                <a:cs typeface="Segoe Light"/>
              </a:rPr>
              <a:t>FIN, PUSH</a:t>
            </a:r>
            <a:endParaRPr lang="en-US" sz="1400" dirty="0">
              <a:latin typeface="Segoe Light"/>
              <a:cs typeface="Segoe Light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3671121" y="5775972"/>
            <a:ext cx="3386016" cy="201168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 rot="242087">
            <a:off x="5444325" y="5649428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Light"/>
                <a:cs typeface="Segoe Light"/>
              </a:rPr>
              <a:t>ACK</a:t>
            </a:r>
            <a:endParaRPr lang="en-US" sz="1400" dirty="0">
              <a:latin typeface="Segoe Light"/>
              <a:cs typeface="Segoe Light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3658015" y="5866787"/>
            <a:ext cx="3386016" cy="201168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 rot="242087">
            <a:off x="5457535" y="5839320"/>
            <a:ext cx="436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Light"/>
                <a:cs typeface="Segoe Light"/>
              </a:rPr>
              <a:t>FIN</a:t>
            </a:r>
            <a:endParaRPr lang="en-US" sz="1400" dirty="0">
              <a:latin typeface="Segoe Light"/>
              <a:cs typeface="Segoe Light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26614" y="6067955"/>
            <a:ext cx="1136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Light"/>
                <a:cs typeface="Segoe Light"/>
              </a:rPr>
              <a:t>10:19:23.293</a:t>
            </a:r>
            <a:endParaRPr lang="en-US" sz="1400" dirty="0" smtClean="0">
              <a:latin typeface="Segoe Light"/>
              <a:cs typeface="Segoe Light"/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flipH="1">
            <a:off x="3613661" y="6099934"/>
            <a:ext cx="3410833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 rot="21433733">
            <a:off x="4421464" y="5972355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Light"/>
                <a:cs typeface="Segoe Light"/>
              </a:rPr>
              <a:t>ACK</a:t>
            </a:r>
            <a:endParaRPr lang="en-US" sz="1400" dirty="0">
              <a:latin typeface="Segoe Light"/>
              <a:cs typeface="Segoe Light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561244" y="4864963"/>
            <a:ext cx="12790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DATA+ACK</a:t>
            </a:r>
          </a:p>
        </p:txBody>
      </p:sp>
      <p:sp>
        <p:nvSpPr>
          <p:cNvPr id="92" name="Right Brace 91"/>
          <p:cNvSpPr/>
          <p:nvPr/>
        </p:nvSpPr>
        <p:spPr>
          <a:xfrm>
            <a:off x="7101960" y="1543704"/>
            <a:ext cx="418149" cy="2572694"/>
          </a:xfrm>
          <a:prstGeom prst="rightBrace">
            <a:avLst>
              <a:gd name="adj1" fmla="val 40335"/>
              <a:gd name="adj2" fmla="val 50581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520109" y="2700854"/>
            <a:ext cx="13674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Light"/>
                <a:cs typeface="Segoe Light"/>
              </a:rPr>
              <a:t>~0.346 seconds</a:t>
            </a:r>
          </a:p>
          <a:p>
            <a:endParaRPr lang="en-US" sz="1400" dirty="0">
              <a:latin typeface="Segoe Light"/>
              <a:cs typeface="Segoe Light"/>
            </a:endParaRPr>
          </a:p>
          <a:p>
            <a:r>
              <a:rPr lang="en-US" sz="1400" dirty="0" smtClean="0">
                <a:latin typeface="Segoe Light"/>
                <a:cs typeface="Segoe Light"/>
              </a:rPr>
              <a:t>Google Time:</a:t>
            </a:r>
          </a:p>
          <a:p>
            <a:r>
              <a:rPr lang="en-US" sz="1400" dirty="0" smtClean="0">
                <a:latin typeface="Segoe Light"/>
                <a:cs typeface="Segoe Light"/>
              </a:rPr>
              <a:t>0.30 </a:t>
            </a:r>
            <a:r>
              <a:rPr lang="en-US" altLang="zh-CN" sz="1400" dirty="0" smtClean="0">
                <a:latin typeface="Segoe Light"/>
                <a:cs typeface="Segoe Light"/>
              </a:rPr>
              <a:t>seconds</a:t>
            </a:r>
            <a:endParaRPr lang="en-US" sz="1400" dirty="0" smtClean="0">
              <a:latin typeface="Segoe Light"/>
              <a:cs typeface="Segoe Light"/>
            </a:endParaRPr>
          </a:p>
        </p:txBody>
      </p:sp>
      <p:sp>
        <p:nvSpPr>
          <p:cNvPr id="135" name="Right Brace 134"/>
          <p:cNvSpPr/>
          <p:nvPr/>
        </p:nvSpPr>
        <p:spPr>
          <a:xfrm rot="10800000">
            <a:off x="2084706" y="569606"/>
            <a:ext cx="418149" cy="5330949"/>
          </a:xfrm>
          <a:prstGeom prst="rightBrace">
            <a:avLst>
              <a:gd name="adj1" fmla="val 40335"/>
              <a:gd name="adj2" fmla="val 50581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05501" y="2455741"/>
            <a:ext cx="184301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Segoe Light"/>
                <a:cs typeface="Segoe Light"/>
              </a:rPr>
              <a:t>~</a:t>
            </a:r>
            <a:r>
              <a:rPr lang="en-US" sz="1400" dirty="0" smtClean="0">
                <a:latin typeface="Segoe Light"/>
                <a:cs typeface="Segoe Light"/>
              </a:rPr>
              <a:t>0.879 </a:t>
            </a:r>
            <a:r>
              <a:rPr lang="en-US" altLang="zh-CN" sz="1400" dirty="0" smtClean="0">
                <a:latin typeface="Segoe Light"/>
                <a:cs typeface="Segoe Light"/>
              </a:rPr>
              <a:t>seconds</a:t>
            </a:r>
            <a:endParaRPr lang="en-US" sz="1400" dirty="0" smtClean="0">
              <a:latin typeface="Segoe Light"/>
              <a:cs typeface="Segoe Light"/>
            </a:endParaRPr>
          </a:p>
          <a:p>
            <a:endParaRPr lang="en-US" sz="1400" dirty="0">
              <a:latin typeface="Segoe Light"/>
              <a:cs typeface="Segoe Light"/>
            </a:endParaRPr>
          </a:p>
          <a:p>
            <a:r>
              <a:rPr lang="en-US" sz="1400" dirty="0" smtClean="0">
                <a:latin typeface="Segoe Light"/>
                <a:cs typeface="Segoe Light"/>
              </a:rPr>
              <a:t>TCP time:</a:t>
            </a:r>
          </a:p>
          <a:p>
            <a:r>
              <a:rPr lang="en-US" sz="1400" dirty="0" smtClean="0">
                <a:latin typeface="Segoe Light"/>
                <a:cs typeface="Segoe Light"/>
              </a:rPr>
              <a:t>0.541 </a:t>
            </a:r>
            <a:r>
              <a:rPr lang="en-US" altLang="zh-CN" sz="1400" dirty="0" smtClean="0">
                <a:latin typeface="Segoe Light"/>
                <a:cs typeface="Segoe Light"/>
              </a:rPr>
              <a:t>seconds</a:t>
            </a:r>
          </a:p>
          <a:p>
            <a:endParaRPr lang="en-US" altLang="zh-CN" sz="1400" dirty="0" smtClean="0">
              <a:latin typeface="Segoe Light"/>
              <a:cs typeface="Segoe Light"/>
            </a:endParaRPr>
          </a:p>
          <a:p>
            <a:r>
              <a:rPr lang="en-US" sz="1400" dirty="0" smtClean="0">
                <a:latin typeface="Segoe Light"/>
                <a:cs typeface="Segoe Light"/>
              </a:rPr>
              <a:t>Additional o</a:t>
            </a:r>
            <a:r>
              <a:rPr lang="en-US" altLang="zh-CN" sz="1400" dirty="0" smtClean="0">
                <a:latin typeface="Segoe Light"/>
                <a:cs typeface="Segoe Light"/>
              </a:rPr>
              <a:t>verhead </a:t>
            </a:r>
          </a:p>
          <a:p>
            <a:r>
              <a:rPr lang="en-US" altLang="zh-CN" sz="1400" dirty="0" smtClean="0">
                <a:latin typeface="Segoe Light"/>
                <a:cs typeface="Segoe Light"/>
              </a:rPr>
              <a:t>introduced by python, </a:t>
            </a:r>
          </a:p>
          <a:p>
            <a:r>
              <a:rPr lang="en-US" altLang="zh-CN" sz="1400" dirty="0" smtClean="0">
                <a:latin typeface="Segoe Light"/>
                <a:cs typeface="Segoe Light"/>
              </a:rPr>
              <a:t>IO, and DNS lookup  </a:t>
            </a:r>
            <a:endParaRPr lang="en-US" sz="1400" dirty="0" smtClean="0">
              <a:latin typeface="Segoe Light"/>
              <a:cs typeface="Segoe Light"/>
            </a:endParaRPr>
          </a:p>
        </p:txBody>
      </p:sp>
      <p:cxnSp>
        <p:nvCxnSpPr>
          <p:cNvPr id="162" name="Straight Connector 161"/>
          <p:cNvCxnSpPr/>
          <p:nvPr/>
        </p:nvCxnSpPr>
        <p:spPr>
          <a:xfrm>
            <a:off x="3643757" y="4878436"/>
            <a:ext cx="14524" cy="69699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3643757" y="3363201"/>
            <a:ext cx="0" cy="1645920"/>
          </a:xfrm>
          <a:prstGeom prst="line">
            <a:avLst/>
          </a:prstGeom>
          <a:ln w="38100" cmpd="sng"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3658015" y="2441307"/>
            <a:ext cx="0" cy="92725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3663187" y="5514450"/>
            <a:ext cx="0" cy="124257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3663187" y="460931"/>
            <a:ext cx="0" cy="2050553"/>
          </a:xfrm>
          <a:prstGeom prst="line">
            <a:avLst/>
          </a:prstGeom>
          <a:ln w="38100" cmpd="sng"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67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2662</TotalTime>
  <Words>415</Words>
  <Application>Microsoft Macintosh PowerPoint</Application>
  <PresentationFormat>On-screen Show (4:3)</PresentationFormat>
  <Paragraphs>99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UC,Berkeley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Zhang</dc:creator>
  <cp:lastModifiedBy>Ben Zhang</cp:lastModifiedBy>
  <cp:revision>130</cp:revision>
  <dcterms:created xsi:type="dcterms:W3CDTF">2013-05-08T21:38:46Z</dcterms:created>
  <dcterms:modified xsi:type="dcterms:W3CDTF">2013-05-10T21:47:42Z</dcterms:modified>
</cp:coreProperties>
</file>